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58" r:id="rId3"/>
    <p:sldId id="257" r:id="rId4"/>
    <p:sldId id="262" r:id="rId5"/>
    <p:sldId id="268" r:id="rId6"/>
    <p:sldId id="265" r:id="rId7"/>
    <p:sldId id="266" r:id="rId8"/>
    <p:sldId id="260" r:id="rId9"/>
    <p:sldId id="261" r:id="rId1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45731" autoAdjust="0"/>
  </p:normalViewPr>
  <p:slideViewPr>
    <p:cSldViewPr>
      <p:cViewPr>
        <p:scale>
          <a:sx n="100" d="100"/>
          <a:sy n="100" d="100"/>
        </p:scale>
        <p:origin x="-61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29F209E6-2438-4734-AFA1-95A3C58B7719}" type="datetimeFigureOut">
              <a:rPr lang="en-US" smtClean="0"/>
              <a:t>12/1/2011</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F02CB7C9-0110-49F3-BC79-B6B490A0D8B6}" type="slidenum">
              <a:rPr lang="en-US" smtClean="0"/>
              <a:t>‹#›</a:t>
            </a:fld>
            <a:endParaRPr lang="en-US"/>
          </a:p>
        </p:txBody>
      </p:sp>
    </p:spTree>
    <p:extLst>
      <p:ext uri="{BB962C8B-B14F-4D97-AF65-F5344CB8AC3E}">
        <p14:creationId xmlns:p14="http://schemas.microsoft.com/office/powerpoint/2010/main" val="32367862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1CB7A7-E8FB-47D0-9827-B6101EC76CBA}"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1365964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CB7A7-E8FB-47D0-9827-B6101EC76CBA}"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241255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CB7A7-E8FB-47D0-9827-B6101EC76CBA}"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2997461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CB7A7-E8FB-47D0-9827-B6101EC76CBA}"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927996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1CB7A7-E8FB-47D0-9827-B6101EC76CBA}"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13002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1CB7A7-E8FB-47D0-9827-B6101EC76CBA}" type="datetimeFigureOut">
              <a:rPr lang="en-US" smtClean="0"/>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1597502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1CB7A7-E8FB-47D0-9827-B6101EC76CBA}" type="datetimeFigureOut">
              <a:rPr lang="en-US" smtClean="0"/>
              <a:t>12/1/2011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3438864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1CB7A7-E8FB-47D0-9827-B6101EC76CBA}" type="datetimeFigureOut">
              <a:rPr lang="en-US" smtClean="0"/>
              <a:t>12/1/2011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1522907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1CB7A7-E8FB-47D0-9827-B6101EC76CBA}" type="datetimeFigureOut">
              <a:rPr lang="en-US" smtClean="0"/>
              <a:t>12/1/2011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3501553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CB7A7-E8FB-47D0-9827-B6101EC76CBA}" type="datetimeFigureOut">
              <a:rPr lang="en-US" smtClean="0"/>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1654669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CB7A7-E8FB-47D0-9827-B6101EC76CBA}" type="datetimeFigureOut">
              <a:rPr lang="en-US" smtClean="0"/>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7B699-93AE-4857-ADEE-BB7096F235A2}" type="slidenum">
              <a:rPr lang="en-US" smtClean="0"/>
              <a:t>‹#›</a:t>
            </a:fld>
            <a:endParaRPr lang="en-US"/>
          </a:p>
        </p:txBody>
      </p:sp>
    </p:spTree>
    <p:extLst>
      <p:ext uri="{BB962C8B-B14F-4D97-AF65-F5344CB8AC3E}">
        <p14:creationId xmlns:p14="http://schemas.microsoft.com/office/powerpoint/2010/main" val="473792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1CB7A7-E8FB-47D0-9827-B6101EC76CBA}" type="datetimeFigureOut">
              <a:rPr lang="en-US" smtClean="0"/>
              <a:t>12/1/2011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47B699-93AE-4857-ADEE-BB7096F235A2}" type="slidenum">
              <a:rPr lang="en-US" smtClean="0"/>
              <a:t>‹#›</a:t>
            </a:fld>
            <a:endParaRPr lang="en-US"/>
          </a:p>
        </p:txBody>
      </p:sp>
    </p:spTree>
    <p:extLst>
      <p:ext uri="{BB962C8B-B14F-4D97-AF65-F5344CB8AC3E}">
        <p14:creationId xmlns:p14="http://schemas.microsoft.com/office/powerpoint/2010/main" val="70837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businessballs.com/howardgardnermultipleintelligences.htm"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362200"/>
            <a:ext cx="7086600" cy="4114800"/>
          </a:xfrm>
        </p:spPr>
        <p:txBody>
          <a:bodyPr>
            <a:noAutofit/>
          </a:bodyPr>
          <a:lstStyle/>
          <a:p>
            <a:r>
              <a:rPr lang="en-US" sz="2000" i="1" dirty="0" smtClean="0"/>
              <a:t>“I want my children to understand the world, but not just because the world is fascinating and the human mind  is curious. I want them to understand it so that they will be positioned to make it a better place. Knowledge is not the same as morality, but we need to understand if we are and what we can do…..Ultimately, we must synthesize our understandings for ourselves. The performance of understanding that try matters are the ones we carry out as human beings in an imperfect world which we can affect for good or for ill.”  </a:t>
            </a:r>
            <a:br>
              <a:rPr lang="en-US" sz="2000" i="1" dirty="0" smtClean="0"/>
            </a:br>
            <a:r>
              <a:rPr lang="en-US" sz="2000" dirty="0" smtClean="0"/>
              <a:t>-Howard Gardner 1999: 180-181</a:t>
            </a:r>
            <a:endParaRPr lang="en-US" sz="20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119" y="1828800"/>
            <a:ext cx="1358523" cy="19431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4" name="TextBox 3"/>
          <p:cNvSpPr txBox="1"/>
          <p:nvPr/>
        </p:nvSpPr>
        <p:spPr>
          <a:xfrm>
            <a:off x="304800" y="342900"/>
            <a:ext cx="3886200" cy="381000"/>
          </a:xfrm>
          <a:prstGeom prst="rect">
            <a:avLst/>
          </a:prstGeom>
          <a:noFill/>
        </p:spPr>
        <p:txBody>
          <a:bodyPr wrap="square" rtlCol="0">
            <a:spAutoFit/>
          </a:bodyPr>
          <a:lstStyle/>
          <a:p>
            <a:endParaRPr lang="en-US" dirty="0">
              <a:solidFill>
                <a:schemeClr val="bg1">
                  <a:lumMod val="50000"/>
                </a:schemeClr>
              </a:solidFill>
            </a:endParaRPr>
          </a:p>
        </p:txBody>
      </p:sp>
      <p:sp>
        <p:nvSpPr>
          <p:cNvPr id="5" name="Rectangle 4"/>
          <p:cNvSpPr/>
          <p:nvPr/>
        </p:nvSpPr>
        <p:spPr>
          <a:xfrm>
            <a:off x="6648244" y="6477000"/>
            <a:ext cx="2143536" cy="215444"/>
          </a:xfrm>
          <a:prstGeom prst="rect">
            <a:avLst/>
          </a:prstGeom>
        </p:spPr>
        <p:txBody>
          <a:bodyPr wrap="none">
            <a:spAutoFit/>
          </a:bodyPr>
          <a:lstStyle/>
          <a:p>
            <a:r>
              <a:rPr lang="en-US" sz="800" dirty="0" smtClean="0"/>
              <a:t>http://www.indiana.edu/~intell/gardner.shtml</a:t>
            </a:r>
            <a:endParaRPr lang="en-US" sz="800" dirty="0"/>
          </a:p>
        </p:txBody>
      </p:sp>
      <p:sp>
        <p:nvSpPr>
          <p:cNvPr id="3" name="TextBox 2"/>
          <p:cNvSpPr txBox="1"/>
          <p:nvPr/>
        </p:nvSpPr>
        <p:spPr>
          <a:xfrm>
            <a:off x="685800" y="838200"/>
            <a:ext cx="7924800" cy="584775"/>
          </a:xfrm>
          <a:prstGeom prst="rect">
            <a:avLst/>
          </a:prstGeom>
          <a:noFill/>
        </p:spPr>
        <p:txBody>
          <a:bodyPr wrap="square" rtlCol="0">
            <a:spAutoFit/>
          </a:bodyPr>
          <a:lstStyle/>
          <a:p>
            <a:pPr algn="ctr"/>
            <a:r>
              <a:rPr lang="en-US" sz="3200" b="1" u="sng" dirty="0" smtClean="0">
                <a:latin typeface="Book Antiqua" pitchFamily="18" charset="0"/>
              </a:rPr>
              <a:t>Howard Gardner – Multiple Intelligences </a:t>
            </a:r>
            <a:endParaRPr lang="en-US" sz="3200" b="1" u="sng" dirty="0">
              <a:latin typeface="Book Antiqua" pitchFamily="18" charset="0"/>
            </a:endParaRPr>
          </a:p>
        </p:txBody>
      </p:sp>
    </p:spTree>
    <p:extLst>
      <p:ext uri="{BB962C8B-B14F-4D97-AF65-F5344CB8AC3E}">
        <p14:creationId xmlns:p14="http://schemas.microsoft.com/office/powerpoint/2010/main" val="3972470852"/>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latin typeface="Book Antiqua" pitchFamily="18" charset="0"/>
              </a:rPr>
              <a:t>Howards Theory of Multiple Intelligences </a:t>
            </a:r>
            <a:endParaRPr lang="en-US" b="1" u="sng" dirty="0">
              <a:latin typeface="Book Antiqua" pitchFamily="18" charset="0"/>
            </a:endParaRPr>
          </a:p>
        </p:txBody>
      </p:sp>
      <p:pic>
        <p:nvPicPr>
          <p:cNvPr id="4099" name="Picture 3"/>
          <p:cNvPicPr>
            <a:picLocks noChangeAspect="1" noChangeArrowheads="1"/>
          </p:cNvPicPr>
          <p:nvPr/>
        </p:nvPicPr>
        <p:blipFill>
          <a:blip r:embed="rId2">
            <a:clrChange>
              <a:clrFrom>
                <a:srgbClr val="EEEEEE"/>
              </a:clrFrom>
              <a:clrTo>
                <a:srgbClr val="EEEEEE">
                  <a:alpha val="0"/>
                </a:srgbClr>
              </a:clrTo>
            </a:clrChange>
            <a:extLst>
              <a:ext uri="{28A0092B-C50C-407E-A947-70E740481C1C}">
                <a14:useLocalDpi xmlns:a14="http://schemas.microsoft.com/office/drawing/2010/main" val="0"/>
              </a:ext>
            </a:extLst>
          </a:blip>
          <a:srcRect/>
          <a:stretch>
            <a:fillRect/>
          </a:stretch>
        </p:blipFill>
        <p:spPr bwMode="auto">
          <a:xfrm>
            <a:off x="228600" y="1890296"/>
            <a:ext cx="339686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33400" y="5090696"/>
            <a:ext cx="2620178" cy="338554"/>
          </a:xfrm>
          <a:prstGeom prst="rect">
            <a:avLst/>
          </a:prstGeom>
        </p:spPr>
        <p:txBody>
          <a:bodyPr wrap="square">
            <a:spAutoFit/>
          </a:bodyPr>
          <a:lstStyle/>
          <a:p>
            <a:r>
              <a:rPr lang="en-US" sz="800" dirty="0" smtClean="0"/>
              <a:t>http://www.fafutoys.com/blog/2010/04/28/multiple-intelligence-how-many-do-you-have/</a:t>
            </a:r>
            <a:endParaRPr lang="en-US" sz="800" dirty="0"/>
          </a:p>
        </p:txBody>
      </p:sp>
      <p:sp>
        <p:nvSpPr>
          <p:cNvPr id="6" name="TextBox 5"/>
          <p:cNvSpPr txBox="1"/>
          <p:nvPr/>
        </p:nvSpPr>
        <p:spPr>
          <a:xfrm>
            <a:off x="3701660" y="1890296"/>
            <a:ext cx="5366140" cy="3108543"/>
          </a:xfrm>
          <a:prstGeom prst="rect">
            <a:avLst/>
          </a:prstGeom>
          <a:noFill/>
        </p:spPr>
        <p:txBody>
          <a:bodyPr wrap="square" rtlCol="0">
            <a:spAutoFit/>
          </a:bodyPr>
          <a:lstStyle/>
          <a:p>
            <a:r>
              <a:rPr lang="en-US" sz="2800" dirty="0" smtClean="0">
                <a:latin typeface="Book Antiqua" pitchFamily="18" charset="0"/>
              </a:rPr>
              <a:t>Self Smart = </a:t>
            </a:r>
            <a:r>
              <a:rPr lang="en-US" sz="2800" b="1" u="sng" dirty="0" smtClean="0">
                <a:latin typeface="Book Antiqua" pitchFamily="18" charset="0"/>
              </a:rPr>
              <a:t>Intrapersonal</a:t>
            </a:r>
          </a:p>
          <a:p>
            <a:r>
              <a:rPr lang="en-US" sz="2800" dirty="0" smtClean="0">
                <a:latin typeface="Book Antiqua" pitchFamily="18" charset="0"/>
              </a:rPr>
              <a:t>Word Smart = </a:t>
            </a:r>
            <a:r>
              <a:rPr lang="en-US" sz="2800" b="1" u="sng" dirty="0">
                <a:latin typeface="Book Antiqua" pitchFamily="18" charset="0"/>
              </a:rPr>
              <a:t>Linguistic</a:t>
            </a:r>
          </a:p>
          <a:p>
            <a:r>
              <a:rPr lang="en-US" sz="2800" dirty="0" smtClean="0">
                <a:latin typeface="Book Antiqua" pitchFamily="18" charset="0"/>
              </a:rPr>
              <a:t>Logic Smart = </a:t>
            </a:r>
            <a:r>
              <a:rPr lang="en-US" sz="2200" b="1" u="sng" dirty="0" smtClean="0">
                <a:latin typeface="Book Antiqua" pitchFamily="18" charset="0"/>
              </a:rPr>
              <a:t>Logical/Mathematical</a:t>
            </a:r>
            <a:endParaRPr lang="en-US" sz="2200" b="1" u="sng" dirty="0">
              <a:latin typeface="Book Antiqua" pitchFamily="18" charset="0"/>
            </a:endParaRPr>
          </a:p>
          <a:p>
            <a:r>
              <a:rPr lang="en-US" sz="2800" dirty="0" smtClean="0">
                <a:latin typeface="Book Antiqua" pitchFamily="18" charset="0"/>
              </a:rPr>
              <a:t>Picture Smart =  </a:t>
            </a:r>
            <a:r>
              <a:rPr lang="en-US" sz="2800" b="1" u="sng" dirty="0">
                <a:latin typeface="Book Antiqua" pitchFamily="18" charset="0"/>
              </a:rPr>
              <a:t>Visual/Spatial</a:t>
            </a:r>
          </a:p>
          <a:p>
            <a:r>
              <a:rPr lang="en-US" sz="2800" dirty="0" smtClean="0">
                <a:latin typeface="Book Antiqua" pitchFamily="18" charset="0"/>
              </a:rPr>
              <a:t>Body Smart = </a:t>
            </a:r>
            <a:r>
              <a:rPr lang="en-US" sz="2600" b="1" u="sng" dirty="0">
                <a:latin typeface="Book Antiqua" pitchFamily="18" charset="0"/>
              </a:rPr>
              <a:t>Bodily/Kinesthetic</a:t>
            </a:r>
          </a:p>
          <a:p>
            <a:r>
              <a:rPr lang="en-US" sz="2800" dirty="0" smtClean="0">
                <a:latin typeface="Book Antiqua" pitchFamily="18" charset="0"/>
              </a:rPr>
              <a:t>Music Smart = </a:t>
            </a:r>
            <a:r>
              <a:rPr lang="en-US" sz="2800" b="1" u="sng" dirty="0">
                <a:latin typeface="Book Antiqua" pitchFamily="18" charset="0"/>
              </a:rPr>
              <a:t>Musical</a:t>
            </a:r>
          </a:p>
          <a:p>
            <a:r>
              <a:rPr lang="en-US" sz="2800" dirty="0" smtClean="0">
                <a:latin typeface="Book Antiqua" pitchFamily="18" charset="0"/>
              </a:rPr>
              <a:t>People Smart = </a:t>
            </a:r>
            <a:r>
              <a:rPr lang="en-US" sz="2800" b="1" u="sng" dirty="0">
                <a:latin typeface="Book Antiqua" pitchFamily="18" charset="0"/>
              </a:rPr>
              <a:t>Interpersonal</a:t>
            </a:r>
            <a:endParaRPr lang="en-US" sz="2800" b="1" u="sng" dirty="0">
              <a:latin typeface="Book Antiqua" pitchFamily="18" charset="0"/>
            </a:endParaRPr>
          </a:p>
        </p:txBody>
      </p:sp>
    </p:spTree>
    <p:extLst>
      <p:ext uri="{BB962C8B-B14F-4D97-AF65-F5344CB8AC3E}">
        <p14:creationId xmlns:p14="http://schemas.microsoft.com/office/powerpoint/2010/main" val="3922591979"/>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latin typeface="Book Antiqua" pitchFamily="18" charset="0"/>
              </a:rPr>
              <a:t>Frames of Mind : The Theory of Multiple Intelligences </a:t>
            </a:r>
            <a:endParaRPr lang="en-US" b="1" u="sng" dirty="0">
              <a:latin typeface="Book Antiqua"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81417115"/>
              </p:ext>
            </p:extLst>
          </p:nvPr>
        </p:nvGraphicFramePr>
        <p:xfrm>
          <a:off x="762000" y="2133600"/>
          <a:ext cx="6248400" cy="2819397"/>
        </p:xfrm>
        <a:graphic>
          <a:graphicData uri="http://schemas.openxmlformats.org/drawingml/2006/table">
            <a:tbl>
              <a:tblPr>
                <a:effectLst>
                  <a:outerShdw blurRad="50800" dist="38100" dir="16200000" rotWithShape="0">
                    <a:prstClr val="black">
                      <a:alpha val="40000"/>
                    </a:prstClr>
                  </a:outerShdw>
                </a:effectLst>
                <a:tableStyleId>{284E427A-3D55-4303-BF80-6455036E1DE7}</a:tableStyleId>
              </a:tblPr>
              <a:tblGrid>
                <a:gridCol w="2447827"/>
                <a:gridCol w="3800573"/>
              </a:tblGrid>
              <a:tr h="436688">
                <a:tc>
                  <a:txBody>
                    <a:bodyPr/>
                    <a:lstStyle/>
                    <a:p>
                      <a:r>
                        <a:rPr lang="en-US" b="1" u="sng" dirty="0">
                          <a:latin typeface="Book Antiqua" pitchFamily="18" charset="0"/>
                        </a:rPr>
                        <a:t>I</a:t>
                      </a:r>
                      <a:r>
                        <a:rPr lang="en-US" b="1" u="sng" dirty="0" smtClean="0">
                          <a:latin typeface="Book Antiqua" pitchFamily="18" charset="0"/>
                        </a:rPr>
                        <a:t>ntelligence </a:t>
                      </a:r>
                      <a:r>
                        <a:rPr lang="en-US" b="1" u="sng" dirty="0">
                          <a:latin typeface="Book Antiqua" pitchFamily="18" charset="0"/>
                        </a:rPr>
                        <a:t>type</a:t>
                      </a:r>
                    </a:p>
                  </a:txBody>
                  <a:tcPr marL="0" marR="0" marT="0" marB="0" anchor="ctr"/>
                </a:tc>
                <a:tc>
                  <a:txBody>
                    <a:bodyPr/>
                    <a:lstStyle/>
                    <a:p>
                      <a:r>
                        <a:rPr lang="en-US" b="1" u="none" dirty="0" smtClean="0">
                          <a:latin typeface="Book Antiqua" pitchFamily="18" charset="0"/>
                        </a:rPr>
                        <a:t> </a:t>
                      </a:r>
                      <a:r>
                        <a:rPr lang="en-US" b="1" u="sng" dirty="0" smtClean="0">
                          <a:latin typeface="Book Antiqua" pitchFamily="18" charset="0"/>
                        </a:rPr>
                        <a:t>Capability </a:t>
                      </a:r>
                      <a:r>
                        <a:rPr lang="en-US" b="1" u="sng" dirty="0">
                          <a:latin typeface="Book Antiqua" pitchFamily="18" charset="0"/>
                        </a:rPr>
                        <a:t>and perception</a:t>
                      </a:r>
                    </a:p>
                  </a:txBody>
                  <a:tcPr marL="0" marR="0" marT="0" marB="0" anchor="ctr"/>
                </a:tc>
              </a:tr>
              <a:tr h="340387">
                <a:tc>
                  <a:txBody>
                    <a:bodyPr/>
                    <a:lstStyle/>
                    <a:p>
                      <a:r>
                        <a:rPr lang="en-US" dirty="0" smtClean="0">
                          <a:latin typeface="Book Antiqua" pitchFamily="18" charset="0"/>
                        </a:rPr>
                        <a:t> Linguistic</a:t>
                      </a:r>
                      <a:endParaRPr lang="en-US" dirty="0">
                        <a:latin typeface="Book Antiqua" pitchFamily="18" charset="0"/>
                      </a:endParaRPr>
                    </a:p>
                  </a:txBody>
                  <a:tcPr marL="0" marR="0" marT="0" marB="0" anchor="ctr"/>
                </a:tc>
                <a:tc>
                  <a:txBody>
                    <a:bodyPr/>
                    <a:lstStyle/>
                    <a:p>
                      <a:r>
                        <a:rPr lang="en-US" dirty="0" smtClean="0">
                          <a:latin typeface="Book Antiqua" pitchFamily="18" charset="0"/>
                        </a:rPr>
                        <a:t> words </a:t>
                      </a:r>
                      <a:r>
                        <a:rPr lang="en-US" dirty="0">
                          <a:latin typeface="Book Antiqua" pitchFamily="18" charset="0"/>
                        </a:rPr>
                        <a:t>and language</a:t>
                      </a:r>
                    </a:p>
                  </a:txBody>
                  <a:tcPr marL="0" marR="0" marT="0" marB="0" anchor="ctr"/>
                </a:tc>
              </a:tr>
              <a:tr h="340387">
                <a:tc>
                  <a:txBody>
                    <a:bodyPr/>
                    <a:lstStyle/>
                    <a:p>
                      <a:r>
                        <a:rPr lang="en-US" dirty="0" smtClean="0">
                          <a:latin typeface="Book Antiqua" pitchFamily="18" charset="0"/>
                        </a:rPr>
                        <a:t> Logical-Mathematical</a:t>
                      </a:r>
                      <a:endParaRPr lang="en-US" dirty="0">
                        <a:latin typeface="Book Antiqua" pitchFamily="18" charset="0"/>
                      </a:endParaRPr>
                    </a:p>
                  </a:txBody>
                  <a:tcPr marL="0" marR="0" marT="0" marB="0" anchor="ctr"/>
                </a:tc>
                <a:tc>
                  <a:txBody>
                    <a:bodyPr/>
                    <a:lstStyle/>
                    <a:p>
                      <a:r>
                        <a:rPr lang="en-US" dirty="0" smtClean="0">
                          <a:latin typeface="Book Antiqua" pitchFamily="18" charset="0"/>
                        </a:rPr>
                        <a:t> logic </a:t>
                      </a:r>
                      <a:r>
                        <a:rPr lang="en-US" dirty="0">
                          <a:latin typeface="Book Antiqua" pitchFamily="18" charset="0"/>
                        </a:rPr>
                        <a:t>and numbers</a:t>
                      </a:r>
                    </a:p>
                  </a:txBody>
                  <a:tcPr marL="0" marR="0" marT="0" marB="0" anchor="ctr"/>
                </a:tc>
              </a:tr>
              <a:tr h="340387">
                <a:tc>
                  <a:txBody>
                    <a:bodyPr/>
                    <a:lstStyle/>
                    <a:p>
                      <a:r>
                        <a:rPr lang="en-US" dirty="0" smtClean="0">
                          <a:latin typeface="Book Antiqua" pitchFamily="18" charset="0"/>
                        </a:rPr>
                        <a:t> Musical</a:t>
                      </a:r>
                      <a:endParaRPr lang="en-US" dirty="0">
                        <a:latin typeface="Book Antiqua" pitchFamily="18" charset="0"/>
                      </a:endParaRPr>
                    </a:p>
                  </a:txBody>
                  <a:tcPr marL="0" marR="0" marT="0" marB="0" anchor="ctr"/>
                </a:tc>
                <a:tc>
                  <a:txBody>
                    <a:bodyPr/>
                    <a:lstStyle/>
                    <a:p>
                      <a:r>
                        <a:rPr lang="en-US" dirty="0" smtClean="0">
                          <a:latin typeface="Book Antiqua" pitchFamily="18" charset="0"/>
                        </a:rPr>
                        <a:t> music</a:t>
                      </a:r>
                      <a:r>
                        <a:rPr lang="en-US" dirty="0">
                          <a:latin typeface="Book Antiqua" pitchFamily="18" charset="0"/>
                        </a:rPr>
                        <a:t>, sound, rhythm</a:t>
                      </a:r>
                    </a:p>
                  </a:txBody>
                  <a:tcPr marL="0" marR="0" marT="0" marB="0" anchor="ctr"/>
                </a:tc>
              </a:tr>
              <a:tr h="340387">
                <a:tc>
                  <a:txBody>
                    <a:bodyPr/>
                    <a:lstStyle/>
                    <a:p>
                      <a:r>
                        <a:rPr lang="en-US" dirty="0" smtClean="0">
                          <a:latin typeface="Book Antiqua" pitchFamily="18" charset="0"/>
                        </a:rPr>
                        <a:t> Bodily-Kinesthetic </a:t>
                      </a:r>
                      <a:endParaRPr lang="en-US" dirty="0">
                        <a:latin typeface="Book Antiqua" pitchFamily="18" charset="0"/>
                      </a:endParaRPr>
                    </a:p>
                  </a:txBody>
                  <a:tcPr marL="0" marR="0" marT="0" marB="0" anchor="ctr"/>
                </a:tc>
                <a:tc>
                  <a:txBody>
                    <a:bodyPr/>
                    <a:lstStyle/>
                    <a:p>
                      <a:r>
                        <a:rPr lang="en-US" dirty="0" smtClean="0">
                          <a:latin typeface="Book Antiqua" pitchFamily="18" charset="0"/>
                        </a:rPr>
                        <a:t> body </a:t>
                      </a:r>
                      <a:r>
                        <a:rPr lang="en-US" dirty="0">
                          <a:latin typeface="Book Antiqua" pitchFamily="18" charset="0"/>
                        </a:rPr>
                        <a:t>movement control</a:t>
                      </a:r>
                    </a:p>
                  </a:txBody>
                  <a:tcPr marL="0" marR="0" marT="0" marB="0" anchor="ctr"/>
                </a:tc>
              </a:tr>
              <a:tr h="340387">
                <a:tc>
                  <a:txBody>
                    <a:bodyPr/>
                    <a:lstStyle/>
                    <a:p>
                      <a:r>
                        <a:rPr lang="en-US" dirty="0" smtClean="0">
                          <a:latin typeface="Book Antiqua" pitchFamily="18" charset="0"/>
                        </a:rPr>
                        <a:t> Spatial-Visual</a:t>
                      </a:r>
                      <a:endParaRPr lang="en-US" dirty="0">
                        <a:latin typeface="Book Antiqua" pitchFamily="18" charset="0"/>
                      </a:endParaRPr>
                    </a:p>
                  </a:txBody>
                  <a:tcPr marL="0" marR="0" marT="0" marB="0" anchor="ctr"/>
                </a:tc>
                <a:tc>
                  <a:txBody>
                    <a:bodyPr/>
                    <a:lstStyle/>
                    <a:p>
                      <a:r>
                        <a:rPr lang="en-US" dirty="0" smtClean="0">
                          <a:latin typeface="Book Antiqua" pitchFamily="18" charset="0"/>
                        </a:rPr>
                        <a:t> images </a:t>
                      </a:r>
                      <a:r>
                        <a:rPr lang="en-US" dirty="0">
                          <a:latin typeface="Book Antiqua" pitchFamily="18" charset="0"/>
                        </a:rPr>
                        <a:t>and space</a:t>
                      </a:r>
                    </a:p>
                  </a:txBody>
                  <a:tcPr marL="0" marR="0" marT="0" marB="0" anchor="ctr"/>
                </a:tc>
              </a:tr>
              <a:tr h="340387">
                <a:tc>
                  <a:txBody>
                    <a:bodyPr/>
                    <a:lstStyle/>
                    <a:p>
                      <a:r>
                        <a:rPr lang="en-US" dirty="0" smtClean="0">
                          <a:latin typeface="Book Antiqua" pitchFamily="18" charset="0"/>
                        </a:rPr>
                        <a:t> Interpersonal</a:t>
                      </a:r>
                      <a:endParaRPr lang="en-US" dirty="0">
                        <a:latin typeface="Book Antiqua" pitchFamily="18" charset="0"/>
                      </a:endParaRPr>
                    </a:p>
                  </a:txBody>
                  <a:tcPr marL="0" marR="0" marT="0" marB="0" anchor="ctr"/>
                </a:tc>
                <a:tc>
                  <a:txBody>
                    <a:bodyPr/>
                    <a:lstStyle/>
                    <a:p>
                      <a:r>
                        <a:rPr lang="en-US" dirty="0" smtClean="0">
                          <a:latin typeface="Book Antiqua" pitchFamily="18" charset="0"/>
                        </a:rPr>
                        <a:t> other </a:t>
                      </a:r>
                      <a:r>
                        <a:rPr lang="en-US" dirty="0">
                          <a:latin typeface="Book Antiqua" pitchFamily="18" charset="0"/>
                        </a:rPr>
                        <a:t>people's feelings</a:t>
                      </a:r>
                    </a:p>
                  </a:txBody>
                  <a:tcPr marL="0" marR="0" marT="0" marB="0" anchor="ctr"/>
                </a:tc>
              </a:tr>
              <a:tr h="340387">
                <a:tc>
                  <a:txBody>
                    <a:bodyPr/>
                    <a:lstStyle/>
                    <a:p>
                      <a:r>
                        <a:rPr lang="en-US" dirty="0" smtClean="0">
                          <a:latin typeface="Book Antiqua" pitchFamily="18" charset="0"/>
                        </a:rPr>
                        <a:t> Intrapersonal</a:t>
                      </a:r>
                      <a:endParaRPr lang="en-US" dirty="0">
                        <a:latin typeface="Book Antiqua" pitchFamily="18" charset="0"/>
                      </a:endParaRPr>
                    </a:p>
                  </a:txBody>
                  <a:tcPr marL="0" marR="0" marT="0" marB="0" anchor="ctr"/>
                </a:tc>
                <a:tc>
                  <a:txBody>
                    <a:bodyPr/>
                    <a:lstStyle/>
                    <a:p>
                      <a:r>
                        <a:rPr lang="en-US" dirty="0" smtClean="0">
                          <a:latin typeface="Book Antiqua" pitchFamily="18" charset="0"/>
                        </a:rPr>
                        <a:t> self-awareness</a:t>
                      </a:r>
                      <a:endParaRPr lang="en-US" dirty="0">
                        <a:latin typeface="Book Antiqua" pitchFamily="18" charset="0"/>
                      </a:endParaRPr>
                    </a:p>
                  </a:txBody>
                  <a:tcPr marL="0" marR="0" marT="0" marB="0"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31205820"/>
              </p:ext>
            </p:extLst>
          </p:nvPr>
        </p:nvGraphicFramePr>
        <p:xfrm>
          <a:off x="762000" y="5029200"/>
          <a:ext cx="6248400" cy="1219200"/>
        </p:xfrm>
        <a:graphic>
          <a:graphicData uri="http://schemas.openxmlformats.org/drawingml/2006/table">
            <a:tbl>
              <a:tblPr>
                <a:tableStyleId>{284E427A-3D55-4303-BF80-6455036E1DE7}</a:tableStyleId>
              </a:tblPr>
              <a:tblGrid>
                <a:gridCol w="2438400"/>
                <a:gridCol w="3810000"/>
              </a:tblGrid>
              <a:tr h="304800">
                <a:tc>
                  <a:txBody>
                    <a:bodyPr/>
                    <a:lstStyle/>
                    <a:p>
                      <a:r>
                        <a:rPr lang="en-US" b="1" u="sng" dirty="0">
                          <a:latin typeface="Book Antiqua" pitchFamily="18" charset="0"/>
                        </a:rPr>
                        <a:t>I</a:t>
                      </a:r>
                      <a:r>
                        <a:rPr lang="en-US" b="1" u="sng" dirty="0" smtClean="0">
                          <a:latin typeface="Book Antiqua" pitchFamily="18" charset="0"/>
                        </a:rPr>
                        <a:t>ntelligence </a:t>
                      </a:r>
                      <a:r>
                        <a:rPr lang="en-US" b="1" u="sng" dirty="0">
                          <a:latin typeface="Book Antiqua" pitchFamily="18" charset="0"/>
                        </a:rPr>
                        <a:t>type</a:t>
                      </a:r>
                    </a:p>
                  </a:txBody>
                  <a:tcPr marL="0" marR="0" marT="0" marB="0" anchor="ctr"/>
                </a:tc>
                <a:tc>
                  <a:txBody>
                    <a:bodyPr/>
                    <a:lstStyle/>
                    <a:p>
                      <a:r>
                        <a:rPr lang="en-US" b="1" u="none" dirty="0" smtClean="0">
                          <a:latin typeface="Book Antiqua" pitchFamily="18" charset="0"/>
                        </a:rPr>
                        <a:t> </a:t>
                      </a:r>
                      <a:r>
                        <a:rPr lang="en-US" b="1" u="sng" dirty="0" smtClean="0">
                          <a:latin typeface="Book Antiqua" pitchFamily="18" charset="0"/>
                        </a:rPr>
                        <a:t>Capability </a:t>
                      </a:r>
                      <a:r>
                        <a:rPr lang="en-US" b="1" u="sng" dirty="0">
                          <a:latin typeface="Book Antiqua" pitchFamily="18" charset="0"/>
                        </a:rPr>
                        <a:t>and perception</a:t>
                      </a:r>
                    </a:p>
                  </a:txBody>
                  <a:tcPr marL="0" marR="0" marT="0" marB="0" anchor="ctr"/>
                </a:tc>
              </a:tr>
              <a:tr h="304800">
                <a:tc>
                  <a:txBody>
                    <a:bodyPr/>
                    <a:lstStyle/>
                    <a:p>
                      <a:r>
                        <a:rPr lang="en-US" dirty="0" smtClean="0">
                          <a:latin typeface="Book Antiqua" pitchFamily="18" charset="0"/>
                        </a:rPr>
                        <a:t> Naturalist</a:t>
                      </a:r>
                      <a:endParaRPr lang="en-US" dirty="0">
                        <a:latin typeface="Book Antiqua" pitchFamily="18" charset="0"/>
                      </a:endParaRPr>
                    </a:p>
                  </a:txBody>
                  <a:tcPr marL="0" marR="0" marT="0" marB="0" anchor="ctr"/>
                </a:tc>
                <a:tc>
                  <a:txBody>
                    <a:bodyPr/>
                    <a:lstStyle/>
                    <a:p>
                      <a:r>
                        <a:rPr lang="en-US" dirty="0" smtClean="0">
                          <a:latin typeface="Book Antiqua" pitchFamily="18" charset="0"/>
                        </a:rPr>
                        <a:t> natural </a:t>
                      </a:r>
                      <a:r>
                        <a:rPr lang="en-US" dirty="0">
                          <a:latin typeface="Book Antiqua" pitchFamily="18" charset="0"/>
                        </a:rPr>
                        <a:t>environment</a:t>
                      </a:r>
                    </a:p>
                  </a:txBody>
                  <a:tcPr marL="0" marR="0" marT="0" marB="0" anchor="ctr"/>
                </a:tc>
              </a:tr>
              <a:tr h="304800">
                <a:tc>
                  <a:txBody>
                    <a:bodyPr/>
                    <a:lstStyle/>
                    <a:p>
                      <a:r>
                        <a:rPr lang="en-US" dirty="0" smtClean="0">
                          <a:latin typeface="Book Antiqua" pitchFamily="18" charset="0"/>
                        </a:rPr>
                        <a:t> Spiritual/Existential</a:t>
                      </a:r>
                      <a:endParaRPr lang="en-US" dirty="0">
                        <a:latin typeface="Book Antiqua" pitchFamily="18" charset="0"/>
                      </a:endParaRPr>
                    </a:p>
                  </a:txBody>
                  <a:tcPr marL="0" marR="0" marT="0" marB="0" anchor="ctr"/>
                </a:tc>
                <a:tc>
                  <a:txBody>
                    <a:bodyPr/>
                    <a:lstStyle/>
                    <a:p>
                      <a:r>
                        <a:rPr lang="en-US" dirty="0" smtClean="0">
                          <a:latin typeface="Book Antiqua" pitchFamily="18" charset="0"/>
                        </a:rPr>
                        <a:t> religion </a:t>
                      </a:r>
                      <a:r>
                        <a:rPr lang="en-US" dirty="0">
                          <a:latin typeface="Book Antiqua" pitchFamily="18" charset="0"/>
                        </a:rPr>
                        <a:t>and 'ultimate issues' </a:t>
                      </a:r>
                    </a:p>
                  </a:txBody>
                  <a:tcPr marL="0" marR="0" marT="0" marB="0" anchor="ctr"/>
                </a:tc>
              </a:tr>
              <a:tr h="304800">
                <a:tc>
                  <a:txBody>
                    <a:bodyPr/>
                    <a:lstStyle/>
                    <a:p>
                      <a:r>
                        <a:rPr lang="en-US" dirty="0" smtClean="0">
                          <a:latin typeface="Book Antiqua" pitchFamily="18" charset="0"/>
                        </a:rPr>
                        <a:t> Moral</a:t>
                      </a:r>
                      <a:endParaRPr lang="en-US" dirty="0">
                        <a:latin typeface="Book Antiqua" pitchFamily="18" charset="0"/>
                      </a:endParaRPr>
                    </a:p>
                  </a:txBody>
                  <a:tcPr marL="0" marR="0" marT="0" marB="0" anchor="ctr"/>
                </a:tc>
                <a:tc>
                  <a:txBody>
                    <a:bodyPr/>
                    <a:lstStyle/>
                    <a:p>
                      <a:r>
                        <a:rPr lang="en-US" dirty="0" smtClean="0">
                          <a:latin typeface="Book Antiqua" pitchFamily="18" charset="0"/>
                        </a:rPr>
                        <a:t> ethics</a:t>
                      </a:r>
                      <a:r>
                        <a:rPr lang="en-US" dirty="0">
                          <a:latin typeface="Book Antiqua" pitchFamily="18" charset="0"/>
                        </a:rPr>
                        <a:t>, humanity, value of life </a:t>
                      </a:r>
                    </a:p>
                  </a:txBody>
                  <a:tcPr marL="0" marR="0" marT="0" marB="0" anchor="ctr"/>
                </a:tc>
              </a:tr>
            </a:tbl>
          </a:graphicData>
        </a:graphic>
      </p:graphicFrame>
      <p:sp>
        <p:nvSpPr>
          <p:cNvPr id="6" name="TextBox 5"/>
          <p:cNvSpPr txBox="1"/>
          <p:nvPr/>
        </p:nvSpPr>
        <p:spPr>
          <a:xfrm>
            <a:off x="762000" y="1524000"/>
            <a:ext cx="7467600" cy="369332"/>
          </a:xfrm>
          <a:prstGeom prst="rect">
            <a:avLst/>
          </a:prstGeom>
          <a:noFill/>
        </p:spPr>
        <p:txBody>
          <a:bodyPr wrap="square" rtlCol="0">
            <a:spAutoFit/>
          </a:bodyPr>
          <a:lstStyle/>
          <a:p>
            <a:r>
              <a:rPr lang="en-US" dirty="0" smtClean="0">
                <a:latin typeface="Book Antiqua" pitchFamily="18" charset="0"/>
              </a:rPr>
              <a:t>*Gardner said that multiple intelligences were not limited *</a:t>
            </a:r>
            <a:endParaRPr lang="en-US" dirty="0">
              <a:latin typeface="Book Antiqua" pitchFamily="18" charset="0"/>
            </a:endParaRPr>
          </a:p>
        </p:txBody>
      </p:sp>
      <p:sp>
        <p:nvSpPr>
          <p:cNvPr id="8" name="Rectangle 7"/>
          <p:cNvSpPr/>
          <p:nvPr/>
        </p:nvSpPr>
        <p:spPr>
          <a:xfrm>
            <a:off x="762000" y="6321240"/>
            <a:ext cx="4572000" cy="215444"/>
          </a:xfrm>
          <a:prstGeom prst="rect">
            <a:avLst/>
          </a:prstGeom>
        </p:spPr>
        <p:txBody>
          <a:bodyPr>
            <a:spAutoFit/>
          </a:bodyPr>
          <a:lstStyle/>
          <a:p>
            <a:r>
              <a:rPr lang="en-US" sz="800" dirty="0" smtClean="0">
                <a:hlinkClick r:id="rId2"/>
              </a:rPr>
              <a:t>http://</a:t>
            </a:r>
            <a:r>
              <a:rPr lang="en-US" sz="800" dirty="0" smtClean="0">
                <a:hlinkClick r:id="rId2"/>
              </a:rPr>
              <a:t>www.businessballs.com/howardgardnermultipleintelligences.htm</a:t>
            </a:r>
            <a:r>
              <a:rPr lang="en-US" sz="800" dirty="0" smtClean="0"/>
              <a:t> </a:t>
            </a:r>
            <a:endParaRPr lang="en-US" sz="800" dirty="0"/>
          </a:p>
        </p:txBody>
      </p:sp>
      <p:pic>
        <p:nvPicPr>
          <p:cNvPr id="2050" name="Picture 2"/>
          <p:cNvPicPr>
            <a:picLocks noChangeAspect="1" noChangeArrowheads="1"/>
          </p:cNvPicPr>
          <p:nvPr/>
        </p:nvPicPr>
        <p:blipFill>
          <a:blip r:embed="rId3" cstate="print">
            <a:clrChange>
              <a:clrFrom>
                <a:srgbClr val="FFFFFF"/>
              </a:clrFrom>
              <a:clrTo>
                <a:srgbClr val="FFFFFF">
                  <a:alpha val="0"/>
                </a:srgbClr>
              </a:clrTo>
            </a:clrChange>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7532457" y="700527"/>
            <a:ext cx="136544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6808557" y="1662499"/>
            <a:ext cx="1447800" cy="461665"/>
          </a:xfrm>
          <a:prstGeom prst="rect">
            <a:avLst/>
          </a:prstGeom>
        </p:spPr>
        <p:txBody>
          <a:bodyPr wrap="square">
            <a:spAutoFit/>
          </a:bodyPr>
          <a:lstStyle/>
          <a:p>
            <a:r>
              <a:rPr lang="en-US" sz="800" dirty="0" smtClean="0"/>
              <a:t>http://mset.rst2.edu/portfolios/t/thoman_j/toolsvis/mapplerproject/brain.html</a:t>
            </a:r>
            <a:endParaRPr lang="en-US" sz="800" dirty="0"/>
          </a:p>
        </p:txBody>
      </p:sp>
      <p:sp>
        <p:nvSpPr>
          <p:cNvPr id="10" name="Left Brace 9"/>
          <p:cNvSpPr/>
          <p:nvPr/>
        </p:nvSpPr>
        <p:spPr>
          <a:xfrm>
            <a:off x="381000" y="4953000"/>
            <a:ext cx="304800" cy="1219200"/>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1" name="TextBox 10"/>
          <p:cNvSpPr txBox="1"/>
          <p:nvPr/>
        </p:nvSpPr>
        <p:spPr>
          <a:xfrm>
            <a:off x="29378" y="5248870"/>
            <a:ext cx="381000" cy="923330"/>
          </a:xfrm>
          <a:prstGeom prst="rect">
            <a:avLst/>
          </a:prstGeom>
          <a:noFill/>
        </p:spPr>
        <p:txBody>
          <a:bodyPr wrap="square" rtlCol="0">
            <a:spAutoFit/>
          </a:bodyPr>
          <a:lstStyle/>
          <a:p>
            <a:r>
              <a:rPr lang="en-US" b="1" dirty="0" smtClean="0">
                <a:latin typeface="Arial Narrow" pitchFamily="34" charset="0"/>
              </a:rPr>
              <a:t>N</a:t>
            </a:r>
          </a:p>
          <a:p>
            <a:r>
              <a:rPr lang="en-US" b="1" dirty="0" smtClean="0">
                <a:latin typeface="Arial Narrow" pitchFamily="34" charset="0"/>
              </a:rPr>
              <a:t>E</a:t>
            </a:r>
          </a:p>
          <a:p>
            <a:r>
              <a:rPr lang="en-US" b="1" dirty="0">
                <a:latin typeface="Arial Narrow" pitchFamily="34" charset="0"/>
              </a:rPr>
              <a:t>W</a:t>
            </a:r>
          </a:p>
        </p:txBody>
      </p:sp>
      <p:sp>
        <p:nvSpPr>
          <p:cNvPr id="3" name="Left Brace 2"/>
          <p:cNvSpPr/>
          <p:nvPr/>
        </p:nvSpPr>
        <p:spPr>
          <a:xfrm>
            <a:off x="550718" y="2570656"/>
            <a:ext cx="152400" cy="771436"/>
          </a:xfrm>
          <a:prstGeom prst="lef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pic>
        <p:nvPicPr>
          <p:cNvPr id="1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1286" y="2570656"/>
            <a:ext cx="525632" cy="700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5034778"/>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Book Antiqua" pitchFamily="18" charset="0"/>
              </a:rPr>
              <a:t>Applying Gardner's Theory</a:t>
            </a:r>
            <a:endParaRPr lang="en-US" b="1" u="sng" dirty="0">
              <a:latin typeface="Book Antiqua" pitchFamily="18" charset="0"/>
            </a:endParaRPr>
          </a:p>
        </p:txBody>
      </p:sp>
      <p:sp>
        <p:nvSpPr>
          <p:cNvPr id="3" name="Content Placeholder 2"/>
          <p:cNvSpPr>
            <a:spLocks noGrp="1"/>
          </p:cNvSpPr>
          <p:nvPr>
            <p:ph idx="1"/>
          </p:nvPr>
        </p:nvSpPr>
        <p:spPr>
          <a:xfrm>
            <a:off x="152400" y="1371600"/>
            <a:ext cx="6477000" cy="4953000"/>
          </a:xfrm>
        </p:spPr>
        <p:txBody>
          <a:bodyPr>
            <a:normAutofit fontScale="92500" lnSpcReduction="20000"/>
          </a:bodyPr>
          <a:lstStyle/>
          <a:p>
            <a:pPr marL="0" indent="0">
              <a:buNone/>
            </a:pPr>
            <a:r>
              <a:rPr lang="en-US" sz="2000" b="1" u="sng" dirty="0" smtClean="0">
                <a:latin typeface="Book Antiqua" pitchFamily="18" charset="0"/>
              </a:rPr>
              <a:t>Classroom</a:t>
            </a:r>
          </a:p>
          <a:p>
            <a:pPr lvl="1"/>
            <a:r>
              <a:rPr lang="en-US" sz="2000" b="1" u="sng" dirty="0" smtClean="0">
                <a:latin typeface="Book Antiqua" pitchFamily="18" charset="0"/>
              </a:rPr>
              <a:t>Logical- Mathematical Intelligence</a:t>
            </a:r>
          </a:p>
          <a:p>
            <a:pPr lvl="2"/>
            <a:r>
              <a:rPr lang="en-US" sz="2000" dirty="0" smtClean="0">
                <a:latin typeface="Book Antiqua" pitchFamily="18" charset="0"/>
              </a:rPr>
              <a:t>Hands-on </a:t>
            </a:r>
            <a:r>
              <a:rPr lang="en-US" sz="2000" dirty="0" smtClean="0">
                <a:latin typeface="Book Antiqua" pitchFamily="18" charset="0"/>
              </a:rPr>
              <a:t>problem solving</a:t>
            </a:r>
          </a:p>
          <a:p>
            <a:pPr lvl="1"/>
            <a:r>
              <a:rPr lang="en-US" sz="2000" b="1" u="sng" dirty="0">
                <a:latin typeface="Book Antiqua" pitchFamily="18" charset="0"/>
              </a:rPr>
              <a:t>Verbal Intelligence</a:t>
            </a:r>
          </a:p>
          <a:p>
            <a:pPr lvl="2"/>
            <a:r>
              <a:rPr lang="en-US" sz="2000" dirty="0" smtClean="0">
                <a:latin typeface="Book Antiqua" pitchFamily="18" charset="0"/>
              </a:rPr>
              <a:t>Verbally explaining a lesson to the </a:t>
            </a:r>
            <a:r>
              <a:rPr lang="en-US" sz="2000" dirty="0" smtClean="0">
                <a:latin typeface="Book Antiqua" pitchFamily="18" charset="0"/>
              </a:rPr>
              <a:t>classroom</a:t>
            </a:r>
          </a:p>
          <a:p>
            <a:pPr lvl="1"/>
            <a:r>
              <a:rPr lang="en-US" sz="2000" b="1" u="sng" dirty="0">
                <a:latin typeface="Book Antiqua" pitchFamily="18" charset="0"/>
              </a:rPr>
              <a:t>Musical </a:t>
            </a:r>
            <a:r>
              <a:rPr lang="en-US" sz="2000" b="1" u="sng" dirty="0">
                <a:latin typeface="Book Antiqua" pitchFamily="18" charset="0"/>
              </a:rPr>
              <a:t>Intelligence</a:t>
            </a:r>
          </a:p>
          <a:p>
            <a:pPr lvl="2"/>
            <a:r>
              <a:rPr lang="en-US" sz="2000" dirty="0">
                <a:latin typeface="Book Antiqua" pitchFamily="18" charset="0"/>
              </a:rPr>
              <a:t>Writing a song to explain a concept or review a </a:t>
            </a:r>
            <a:r>
              <a:rPr lang="en-US" sz="2000" dirty="0" smtClean="0">
                <a:latin typeface="Book Antiqua" pitchFamily="18" charset="0"/>
              </a:rPr>
              <a:t>subject</a:t>
            </a:r>
            <a:endParaRPr lang="en-US" sz="2000" dirty="0">
              <a:latin typeface="Book Antiqua" pitchFamily="18" charset="0"/>
            </a:endParaRPr>
          </a:p>
          <a:p>
            <a:pPr lvl="1"/>
            <a:r>
              <a:rPr lang="en-US" sz="2000" b="1" u="sng" dirty="0">
                <a:latin typeface="Book Antiqua" pitchFamily="18" charset="0"/>
              </a:rPr>
              <a:t>Interpersonal Intelligence</a:t>
            </a:r>
          </a:p>
          <a:p>
            <a:pPr lvl="2"/>
            <a:r>
              <a:rPr lang="en-US" sz="2000" dirty="0">
                <a:latin typeface="Book Antiqua" pitchFamily="18" charset="0"/>
              </a:rPr>
              <a:t>Study groups</a:t>
            </a:r>
          </a:p>
          <a:p>
            <a:pPr lvl="1"/>
            <a:r>
              <a:rPr lang="en-US" sz="2000" b="1" u="sng" dirty="0">
                <a:latin typeface="Book Antiqua" pitchFamily="18" charset="0"/>
              </a:rPr>
              <a:t>Linguistic Intelligence</a:t>
            </a:r>
          </a:p>
          <a:p>
            <a:pPr lvl="2"/>
            <a:r>
              <a:rPr lang="en-US" sz="2000" dirty="0">
                <a:latin typeface="Book Antiqua" pitchFamily="18" charset="0"/>
              </a:rPr>
              <a:t>Discussions of information – book talks</a:t>
            </a:r>
          </a:p>
          <a:p>
            <a:pPr lvl="1"/>
            <a:r>
              <a:rPr lang="en-US" sz="2000" b="1" u="sng" dirty="0" smtClean="0">
                <a:latin typeface="Book Antiqua" pitchFamily="18" charset="0"/>
              </a:rPr>
              <a:t>Bodily-Kinesthetic</a:t>
            </a:r>
          </a:p>
          <a:p>
            <a:pPr lvl="2"/>
            <a:r>
              <a:rPr lang="en-US" sz="2000" dirty="0">
                <a:latin typeface="Book Antiqua" pitchFamily="18" charset="0"/>
              </a:rPr>
              <a:t>Performing a dance with movements that explain a </a:t>
            </a:r>
            <a:r>
              <a:rPr lang="en-US" sz="2000" dirty="0" smtClean="0">
                <a:latin typeface="Book Antiqua" pitchFamily="18" charset="0"/>
              </a:rPr>
              <a:t>story</a:t>
            </a:r>
          </a:p>
          <a:p>
            <a:pPr lvl="1"/>
            <a:r>
              <a:rPr lang="en-US" sz="2100" b="1" u="sng" dirty="0">
                <a:latin typeface="Book Antiqua" pitchFamily="18" charset="0"/>
              </a:rPr>
              <a:t>Intrapersonal </a:t>
            </a:r>
            <a:r>
              <a:rPr lang="en-US" sz="2100" b="1" u="sng" dirty="0" smtClean="0">
                <a:latin typeface="Book Antiqua" pitchFamily="18" charset="0"/>
              </a:rPr>
              <a:t>Intelligence</a:t>
            </a:r>
            <a:endParaRPr lang="en-US" sz="2000" dirty="0">
              <a:latin typeface="Book Antiqua" pitchFamily="18" charset="0"/>
            </a:endParaRPr>
          </a:p>
          <a:p>
            <a:pPr lvl="2"/>
            <a:r>
              <a:rPr lang="en-US" sz="1700" dirty="0" smtClean="0">
                <a:latin typeface="Book Antiqua" pitchFamily="18" charset="0"/>
              </a:rPr>
              <a:t>Taking time to write flash cards for self review</a:t>
            </a:r>
            <a:endParaRPr lang="en-US" sz="1700" dirty="0">
              <a:latin typeface="Book Antiqua"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199" y="3505200"/>
            <a:ext cx="2428875" cy="161630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851478292"/>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b="1" u="sng" dirty="0">
                <a:latin typeface="Book Antiqua" pitchFamily="18" charset="0"/>
              </a:rPr>
              <a:t>Parenting</a:t>
            </a:r>
          </a:p>
          <a:p>
            <a:pPr lvl="1"/>
            <a:r>
              <a:rPr lang="en-US" sz="2000" b="1" u="sng" dirty="0">
                <a:latin typeface="Book Antiqua" pitchFamily="18" charset="0"/>
              </a:rPr>
              <a:t>Interpersonal Intelligence</a:t>
            </a:r>
          </a:p>
          <a:p>
            <a:pPr lvl="2"/>
            <a:r>
              <a:rPr lang="en-US" sz="2000" dirty="0">
                <a:latin typeface="Book Antiqua" pitchFamily="18" charset="0"/>
              </a:rPr>
              <a:t>To put yourself in someone else's shoes and understand why they are behaving a certain </a:t>
            </a:r>
            <a:r>
              <a:rPr lang="en-US" sz="2000" dirty="0" smtClean="0">
                <a:latin typeface="Book Antiqua" pitchFamily="18" charset="0"/>
              </a:rPr>
              <a:t>way</a:t>
            </a:r>
          </a:p>
          <a:p>
            <a:pPr lvl="2"/>
            <a:r>
              <a:rPr lang="en-US" sz="2000" dirty="0" smtClean="0">
                <a:latin typeface="Book Antiqua" pitchFamily="18" charset="0"/>
              </a:rPr>
              <a:t>Talk about how families act</a:t>
            </a:r>
            <a:endParaRPr lang="en-US" sz="2000" dirty="0">
              <a:latin typeface="Book Antiqua" pitchFamily="18" charset="0"/>
            </a:endParaRPr>
          </a:p>
          <a:p>
            <a:pPr lvl="1"/>
            <a:r>
              <a:rPr lang="en-US" sz="2000" b="1" u="sng" dirty="0">
                <a:latin typeface="Book Antiqua" pitchFamily="18" charset="0"/>
              </a:rPr>
              <a:t>Verbal Intelligence</a:t>
            </a:r>
          </a:p>
          <a:p>
            <a:pPr lvl="2"/>
            <a:r>
              <a:rPr lang="en-US" sz="2000" dirty="0">
                <a:latin typeface="Book Antiqua" pitchFamily="18" charset="0"/>
              </a:rPr>
              <a:t>You can help explain things to your </a:t>
            </a:r>
            <a:r>
              <a:rPr lang="en-US" sz="2000" dirty="0" smtClean="0">
                <a:latin typeface="Book Antiqua" pitchFamily="18" charset="0"/>
              </a:rPr>
              <a:t>child, have them explain things to you</a:t>
            </a:r>
          </a:p>
          <a:p>
            <a:pPr lvl="2"/>
            <a:endParaRPr lang="en-US" sz="2000" dirty="0">
              <a:latin typeface="Book Antiqua" pitchFamily="18" charset="0"/>
            </a:endParaRPr>
          </a:p>
          <a:p>
            <a:pPr marL="457200" lvl="2" indent="-342900">
              <a:buFont typeface="Wingdings" pitchFamily="2" charset="2"/>
              <a:buChar char="Ø"/>
            </a:pPr>
            <a:r>
              <a:rPr lang="en-US" sz="2000" b="1" i="1" dirty="0" smtClean="0">
                <a:latin typeface="Book Antiqua" pitchFamily="18" charset="0"/>
              </a:rPr>
              <a:t>Your examples – Name an Intelligence and give a sample activity</a:t>
            </a:r>
            <a:endParaRPr lang="en-US" sz="2000" b="1" i="1" dirty="0">
              <a:latin typeface="Book Antiqua" pitchFamily="18" charset="0"/>
            </a:endParaRPr>
          </a:p>
        </p:txBody>
      </p:sp>
      <p:sp>
        <p:nvSpPr>
          <p:cNvPr id="4" name="Title 1"/>
          <p:cNvSpPr>
            <a:spLocks noGrp="1"/>
          </p:cNvSpPr>
          <p:nvPr>
            <p:ph type="title"/>
          </p:nvPr>
        </p:nvSpPr>
        <p:spPr/>
        <p:txBody>
          <a:bodyPr/>
          <a:lstStyle/>
          <a:p>
            <a:r>
              <a:rPr lang="en-US" b="1" u="sng" dirty="0" smtClean="0">
                <a:latin typeface="Book Antiqua" pitchFamily="18" charset="0"/>
              </a:rPr>
              <a:t>Applying Gardner's Theory</a:t>
            </a:r>
            <a:endParaRPr lang="en-US" b="1" u="sng" dirty="0">
              <a:latin typeface="Book Antiqua" pitchFamily="18" charset="0"/>
            </a:endParaRPr>
          </a:p>
        </p:txBody>
      </p:sp>
    </p:spTree>
    <p:extLst>
      <p:ext uri="{BB962C8B-B14F-4D97-AF65-F5344CB8AC3E}">
        <p14:creationId xmlns:p14="http://schemas.microsoft.com/office/powerpoint/2010/main" val="2001658064"/>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Book Antiqua" pitchFamily="18" charset="0"/>
              </a:rPr>
              <a:t>What intelligence applies to you the most</a:t>
            </a:r>
            <a:r>
              <a:rPr lang="en-US" dirty="0" smtClean="0">
                <a:latin typeface="Book Antiqua" pitchFamily="18" charset="0"/>
              </a:rPr>
              <a:t>?</a:t>
            </a:r>
          </a:p>
          <a:p>
            <a:endParaRPr lang="en-US" dirty="0" smtClean="0">
              <a:latin typeface="Book Antiqua" pitchFamily="18" charset="0"/>
            </a:endParaRPr>
          </a:p>
          <a:p>
            <a:r>
              <a:rPr lang="en-US" dirty="0" smtClean="0">
                <a:latin typeface="Book Antiqua" pitchFamily="18" charset="0"/>
              </a:rPr>
              <a:t>What </a:t>
            </a:r>
            <a:r>
              <a:rPr lang="en-US" dirty="0" smtClean="0">
                <a:latin typeface="Book Antiqua" pitchFamily="18" charset="0"/>
              </a:rPr>
              <a:t>intelligence do you prefer the most</a:t>
            </a:r>
            <a:r>
              <a:rPr lang="en-US" dirty="0" smtClean="0">
                <a:latin typeface="Book Antiqua" pitchFamily="18" charset="0"/>
              </a:rPr>
              <a:t>?</a:t>
            </a:r>
          </a:p>
          <a:p>
            <a:endParaRPr lang="en-US" dirty="0" smtClean="0">
              <a:latin typeface="Book Antiqua" pitchFamily="18" charset="0"/>
            </a:endParaRPr>
          </a:p>
          <a:p>
            <a:r>
              <a:rPr lang="en-US" dirty="0" smtClean="0">
                <a:latin typeface="Book Antiqua" pitchFamily="18" charset="0"/>
              </a:rPr>
              <a:t>Why?</a:t>
            </a:r>
            <a:endParaRPr lang="en-US" dirty="0">
              <a:latin typeface="Book Antiqua" pitchFamily="18" charset="0"/>
            </a:endParaRPr>
          </a:p>
        </p:txBody>
      </p:sp>
    </p:spTree>
    <p:extLst>
      <p:ext uri="{BB962C8B-B14F-4D97-AF65-F5344CB8AC3E}">
        <p14:creationId xmlns:p14="http://schemas.microsoft.com/office/powerpoint/2010/main" val="2600296575"/>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Book Antiqua" pitchFamily="18" charset="0"/>
              </a:rPr>
              <a:t>How </a:t>
            </a:r>
            <a:r>
              <a:rPr lang="en-US" dirty="0" smtClean="0">
                <a:latin typeface="Book Antiqua" pitchFamily="18" charset="0"/>
              </a:rPr>
              <a:t>can you use </a:t>
            </a:r>
            <a:r>
              <a:rPr lang="en-US" dirty="0" smtClean="0">
                <a:latin typeface="Book Antiqua" pitchFamily="18" charset="0"/>
              </a:rPr>
              <a:t>the types of intelligences </a:t>
            </a:r>
            <a:r>
              <a:rPr lang="en-US" dirty="0" smtClean="0">
                <a:latin typeface="Book Antiqua" pitchFamily="18" charset="0"/>
              </a:rPr>
              <a:t>to help </a:t>
            </a:r>
            <a:r>
              <a:rPr lang="en-US" dirty="0" smtClean="0">
                <a:latin typeface="Book Antiqua" pitchFamily="18" charset="0"/>
              </a:rPr>
              <a:t>you understand information better? </a:t>
            </a:r>
            <a:endParaRPr lang="en-US" dirty="0">
              <a:latin typeface="Book Antiqua" pitchFamily="18" charset="0"/>
            </a:endParaRPr>
          </a:p>
        </p:txBody>
      </p:sp>
    </p:spTree>
    <p:extLst>
      <p:ext uri="{BB962C8B-B14F-4D97-AF65-F5344CB8AC3E}">
        <p14:creationId xmlns:p14="http://schemas.microsoft.com/office/powerpoint/2010/main" val="1022320282"/>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Book Antiqua" pitchFamily="18" charset="0"/>
              </a:rPr>
              <a:t>Final Summation:</a:t>
            </a:r>
            <a:endParaRPr lang="en-US" b="1" u="sng" dirty="0">
              <a:latin typeface="Book Antiqua" pitchFamily="18" charset="0"/>
            </a:endParaRPr>
          </a:p>
        </p:txBody>
      </p:sp>
      <p:sp>
        <p:nvSpPr>
          <p:cNvPr id="3" name="Content Placeholder 2"/>
          <p:cNvSpPr>
            <a:spLocks noGrp="1"/>
          </p:cNvSpPr>
          <p:nvPr>
            <p:ph idx="1"/>
          </p:nvPr>
        </p:nvSpPr>
        <p:spPr>
          <a:xfrm>
            <a:off x="381000" y="1285339"/>
            <a:ext cx="3124200" cy="2971800"/>
          </a:xfrm>
        </p:spPr>
        <p:txBody>
          <a:bodyPr>
            <a:normAutofit/>
          </a:bodyPr>
          <a:lstStyle/>
          <a:p>
            <a:pPr marL="171450" indent="-171450"/>
            <a:r>
              <a:rPr lang="en-US" sz="1800" b="1" dirty="0" smtClean="0">
                <a:latin typeface="Book Antiqua" pitchFamily="18" charset="0"/>
              </a:rPr>
              <a:t>Multiple intelligences</a:t>
            </a:r>
          </a:p>
          <a:p>
            <a:pPr marL="171450" indent="-171450">
              <a:buNone/>
            </a:pPr>
            <a:r>
              <a:rPr lang="en-US" sz="2000" dirty="0" smtClean="0">
                <a:latin typeface="Book Antiqua" pitchFamily="18" charset="0"/>
              </a:rPr>
              <a:t>-</a:t>
            </a:r>
            <a:r>
              <a:rPr lang="en-US" sz="1600" dirty="0" smtClean="0">
                <a:latin typeface="Book Antiqua" pitchFamily="18" charset="0"/>
              </a:rPr>
              <a:t>Musical, spatial, kinesthetic, interpersonal, intrapersonal, naturalist, linguistic, and logical abilities</a:t>
            </a:r>
          </a:p>
          <a:p>
            <a:pPr marL="171450" indent="-171450">
              <a:buNone/>
            </a:pPr>
            <a:endParaRPr lang="en-US" sz="1600" dirty="0">
              <a:latin typeface="Book Antiqua" pitchFamily="18" charset="0"/>
            </a:endParaRPr>
          </a:p>
          <a:p>
            <a:pPr marL="171450" indent="-171450"/>
            <a:r>
              <a:rPr lang="en-US" sz="1800" b="1" dirty="0">
                <a:latin typeface="Book Antiqua" pitchFamily="18" charset="0"/>
              </a:rPr>
              <a:t>Purpose for education: </a:t>
            </a:r>
            <a:r>
              <a:rPr lang="en-US" sz="1600" dirty="0" smtClean="0">
                <a:latin typeface="Book Antiqua" pitchFamily="18" charset="0"/>
              </a:rPr>
              <a:t>help understand </a:t>
            </a:r>
            <a:r>
              <a:rPr lang="en-US" sz="1600" dirty="0" smtClean="0">
                <a:latin typeface="Book Antiqua" pitchFamily="18" charset="0"/>
              </a:rPr>
              <a:t>various ways</a:t>
            </a:r>
            <a:endParaRPr lang="en-US" sz="1600" dirty="0" smtClean="0">
              <a:latin typeface="Book Antiqua" pitchFamily="18" charset="0"/>
            </a:endParaRPr>
          </a:p>
          <a:p>
            <a:pPr marL="171450" indent="-171450">
              <a:buNone/>
            </a:pPr>
            <a:r>
              <a:rPr lang="en-US" sz="1600" dirty="0" smtClean="0">
                <a:latin typeface="Book Antiqua" pitchFamily="18" charset="0"/>
              </a:rPr>
              <a:t>-Physical, biological, social, </a:t>
            </a:r>
            <a:r>
              <a:rPr lang="en-US" sz="1600" dirty="0" smtClean="0">
                <a:latin typeface="Book Antiqua" pitchFamily="18" charset="0"/>
              </a:rPr>
              <a:t>personal</a:t>
            </a:r>
            <a:endParaRPr lang="en-US" sz="1600" dirty="0" smtClean="0">
              <a:latin typeface="Book Antiqua" pitchFamily="18" charset="0"/>
            </a:endParaRPr>
          </a:p>
        </p:txBody>
      </p:sp>
      <p:sp>
        <p:nvSpPr>
          <p:cNvPr id="4" name="TextBox 3"/>
          <p:cNvSpPr txBox="1"/>
          <p:nvPr/>
        </p:nvSpPr>
        <p:spPr>
          <a:xfrm>
            <a:off x="5191125" y="1295400"/>
            <a:ext cx="3276600" cy="2646878"/>
          </a:xfrm>
          <a:prstGeom prst="rect">
            <a:avLst/>
          </a:prstGeom>
          <a:noFill/>
        </p:spPr>
        <p:txBody>
          <a:bodyPr wrap="square" rtlCol="0">
            <a:spAutoFit/>
          </a:bodyPr>
          <a:lstStyle/>
          <a:p>
            <a:pPr marL="285750" indent="-285750">
              <a:buFont typeface="Arial" pitchFamily="34" charset="0"/>
              <a:buChar char="•"/>
            </a:pPr>
            <a:r>
              <a:rPr lang="en-US" b="1" dirty="0" smtClean="0">
                <a:latin typeface="Book Antiqua" pitchFamily="18" charset="0"/>
              </a:rPr>
              <a:t>Subject multiple entry points</a:t>
            </a:r>
          </a:p>
          <a:p>
            <a:r>
              <a:rPr lang="en-US" dirty="0" smtClean="0">
                <a:latin typeface="Book Antiqua" pitchFamily="18" charset="0"/>
              </a:rPr>
              <a:t>-A</a:t>
            </a:r>
            <a:r>
              <a:rPr lang="en-US" sz="1600" dirty="0" smtClean="0">
                <a:latin typeface="Book Antiqua" pitchFamily="18" charset="0"/>
              </a:rPr>
              <a:t>ffecting </a:t>
            </a:r>
            <a:r>
              <a:rPr lang="en-US" sz="1600" dirty="0" smtClean="0">
                <a:latin typeface="Book Antiqua" pitchFamily="18" charset="0"/>
              </a:rPr>
              <a:t>a topic in many ways</a:t>
            </a:r>
          </a:p>
          <a:p>
            <a:r>
              <a:rPr lang="en-US" sz="1600" dirty="0" smtClean="0">
                <a:latin typeface="Book Antiqua" pitchFamily="18" charset="0"/>
              </a:rPr>
              <a:t>-Each point hits one or more of the multiple intelligences</a:t>
            </a:r>
          </a:p>
          <a:p>
            <a:pPr marL="285750" indent="-285750">
              <a:buFont typeface="Arial" pitchFamily="34" charset="0"/>
              <a:buChar char="•"/>
            </a:pPr>
            <a:r>
              <a:rPr lang="en-US" sz="1600" dirty="0" smtClean="0">
                <a:latin typeface="Book Antiqua" pitchFamily="18" charset="0"/>
              </a:rPr>
              <a:t>Narrative points: stories</a:t>
            </a:r>
          </a:p>
          <a:p>
            <a:pPr marL="285750" indent="-285750">
              <a:buFont typeface="Arial" pitchFamily="34" charset="0"/>
              <a:buChar char="•"/>
            </a:pPr>
            <a:r>
              <a:rPr lang="en-US" sz="1600" dirty="0" smtClean="0">
                <a:latin typeface="Book Antiqua" pitchFamily="18" charset="0"/>
              </a:rPr>
              <a:t>Numerical points: math</a:t>
            </a:r>
          </a:p>
          <a:p>
            <a:pPr marL="285750" indent="-285750">
              <a:buFont typeface="Arial" pitchFamily="34" charset="0"/>
              <a:buChar char="•"/>
            </a:pPr>
            <a:r>
              <a:rPr lang="en-US" sz="1600" dirty="0" smtClean="0">
                <a:latin typeface="Book Antiqua" pitchFamily="18" charset="0"/>
              </a:rPr>
              <a:t>Aesthetic points: </a:t>
            </a:r>
            <a:r>
              <a:rPr lang="en-US" sz="1600" dirty="0" smtClean="0">
                <a:latin typeface="Book Antiqua" pitchFamily="18" charset="0"/>
              </a:rPr>
              <a:t>music/art</a:t>
            </a:r>
            <a:endParaRPr lang="en-US" sz="1600" dirty="0">
              <a:latin typeface="Book Antiqua" pitchFamily="18" charset="0"/>
            </a:endParaRPr>
          </a:p>
          <a:p>
            <a:pPr marL="285750" indent="-285750">
              <a:buFont typeface="Arial" pitchFamily="34" charset="0"/>
              <a:buChar char="•"/>
            </a:pPr>
            <a:r>
              <a:rPr lang="en-US" sz="1600" dirty="0" smtClean="0">
                <a:latin typeface="Book Antiqua" pitchFamily="18" charset="0"/>
              </a:rPr>
              <a:t>Hands </a:t>
            </a:r>
            <a:r>
              <a:rPr lang="en-US" sz="1600" dirty="0" smtClean="0">
                <a:latin typeface="Book Antiqua" pitchFamily="18" charset="0"/>
              </a:rPr>
              <a:t>on activities: kinesthetic</a:t>
            </a:r>
          </a:p>
          <a:p>
            <a:pPr marL="285750" indent="-285750">
              <a:buFont typeface="Arial" pitchFamily="34" charset="0"/>
              <a:buChar char="•"/>
            </a:pPr>
            <a:r>
              <a:rPr lang="en-US" sz="1600" dirty="0" smtClean="0">
                <a:latin typeface="Book Antiqua" pitchFamily="18" charset="0"/>
              </a:rPr>
              <a:t>Debate and role </a:t>
            </a:r>
            <a:r>
              <a:rPr lang="en-US" sz="1600" dirty="0" smtClean="0">
                <a:latin typeface="Book Antiqua" pitchFamily="18" charset="0"/>
              </a:rPr>
              <a:t>play: linguistic</a:t>
            </a:r>
            <a:endParaRPr lang="en-US" sz="1600" dirty="0" smtClean="0">
              <a:latin typeface="Book Antiqua" pitchFamily="18" charset="0"/>
            </a:endParaRPr>
          </a:p>
        </p:txBody>
      </p:sp>
      <p:sp>
        <p:nvSpPr>
          <p:cNvPr id="5" name="TextBox 4"/>
          <p:cNvSpPr txBox="1"/>
          <p:nvPr/>
        </p:nvSpPr>
        <p:spPr>
          <a:xfrm>
            <a:off x="2667000" y="3970853"/>
            <a:ext cx="3810000" cy="2308324"/>
          </a:xfrm>
          <a:prstGeom prst="rect">
            <a:avLst/>
          </a:prstGeom>
          <a:noFill/>
        </p:spPr>
        <p:txBody>
          <a:bodyPr wrap="square" rtlCol="0">
            <a:spAutoFit/>
          </a:bodyPr>
          <a:lstStyle/>
          <a:p>
            <a:pPr marL="285750" indent="-285750">
              <a:buFont typeface="Arial" pitchFamily="34" charset="0"/>
              <a:buChar char="•"/>
            </a:pPr>
            <a:r>
              <a:rPr lang="en-US" b="1" dirty="0">
                <a:latin typeface="Book Antiqua" pitchFamily="18" charset="0"/>
              </a:rPr>
              <a:t>Exhibitions and projects</a:t>
            </a:r>
          </a:p>
          <a:p>
            <a:r>
              <a:rPr lang="en-US" dirty="0">
                <a:latin typeface="Book Antiqua" pitchFamily="18" charset="0"/>
              </a:rPr>
              <a:t>- Show what they learned</a:t>
            </a:r>
          </a:p>
          <a:p>
            <a:r>
              <a:rPr lang="en-US" dirty="0">
                <a:latin typeface="Book Antiqua" pitchFamily="18" charset="0"/>
              </a:rPr>
              <a:t>- Reflect knowledge and skills</a:t>
            </a:r>
          </a:p>
          <a:p>
            <a:r>
              <a:rPr lang="en-US" dirty="0">
                <a:latin typeface="Book Antiqua" pitchFamily="18" charset="0"/>
              </a:rPr>
              <a:t>- Multiple intelligences used</a:t>
            </a:r>
          </a:p>
          <a:p>
            <a:endParaRPr lang="en-US" dirty="0">
              <a:latin typeface="Book Antiqua" pitchFamily="18" charset="0"/>
            </a:endParaRPr>
          </a:p>
          <a:p>
            <a:pPr marL="285750" indent="-285750">
              <a:buFont typeface="Arial" pitchFamily="34" charset="0"/>
              <a:buChar char="•"/>
            </a:pPr>
            <a:r>
              <a:rPr lang="en-US" dirty="0">
                <a:latin typeface="Book Antiqua" pitchFamily="18" charset="0"/>
              </a:rPr>
              <a:t>Focus on limited number of topics, but explore them deeply and in many different ways</a:t>
            </a:r>
            <a:endParaRPr lang="en-US" dirty="0">
              <a:latin typeface="Book Antiqua" pitchFamily="18" charset="0"/>
            </a:endParaRPr>
          </a:p>
        </p:txBody>
      </p:sp>
    </p:spTree>
    <p:extLst>
      <p:ext uri="{BB962C8B-B14F-4D97-AF65-F5344CB8AC3E}">
        <p14:creationId xmlns:p14="http://schemas.microsoft.com/office/powerpoint/2010/main" val="3998950114"/>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Elibrary</a:t>
            </a:r>
            <a:r>
              <a:rPr lang="en-US" dirty="0"/>
              <a:t>. </a:t>
            </a:r>
            <a:r>
              <a:rPr lang="en-US" dirty="0" err="1"/>
              <a:t>N.p</a:t>
            </a:r>
            <a:r>
              <a:rPr lang="en-US" dirty="0"/>
              <a:t>., </a:t>
            </a:r>
            <a:r>
              <a:rPr lang="en-US" dirty="0" err="1"/>
              <a:t>n.d.</a:t>
            </a:r>
            <a:r>
              <a:rPr lang="en-US" dirty="0"/>
              <a:t> Web. 14 Sept. 2011. &lt;http://elibrary.bigchalk.com/elibweb/curriculum/do/document?set=search&amp;dictionaryClick=&amp;secondaryNav=&amp;groupid=1&amp;requestid=lib_standard&amp;resultid=2&amp;edition=&amp;ts=30FF4C174B49314E5714B71994D6306B_1316009081832&amp;start=1&amp;publicationId=&amp;</a:t>
            </a:r>
            <a:r>
              <a:rPr lang="en-US" dirty="0" smtClean="0"/>
              <a:t>urn=urn%3Abigchalk%3AUS%3BBCLib%3Bdocument%3B78423798</a:t>
            </a:r>
            <a:r>
              <a:rPr lang="en-US" dirty="0" smtClean="0"/>
              <a:t>&gt; </a:t>
            </a:r>
            <a:endParaRPr lang="en-US" dirty="0"/>
          </a:p>
          <a:p>
            <a:r>
              <a:rPr lang="en-US" dirty="0" err="1"/>
              <a:t>Elibrary</a:t>
            </a:r>
            <a:r>
              <a:rPr lang="en-US" dirty="0"/>
              <a:t>. </a:t>
            </a:r>
            <a:r>
              <a:rPr lang="en-US" dirty="0" err="1"/>
              <a:t>N.p</a:t>
            </a:r>
            <a:r>
              <a:rPr lang="en-US" dirty="0"/>
              <a:t>., </a:t>
            </a:r>
            <a:r>
              <a:rPr lang="en-US" dirty="0" err="1"/>
              <a:t>n.d.</a:t>
            </a:r>
            <a:r>
              <a:rPr lang="en-US" dirty="0"/>
              <a:t> Web. 14 Sept. 2011. &lt;http://elibrary.bigchalk.com/elibweb/curriculum/do/document?set=search&amp;dictionaryClick=&amp;secondaryNav=&amp;groupid=1&amp;requestid=lib_standard&amp;resultid=4&amp;edition=&amp;ts=30FF4C174B49314E5714B71994D6306B_1316009081832&amp;start=1&amp;publicationId=&amp;urn=urn%3Abigchalk%3AUS%3BBCLib%3Bdocument%3B74908534&gt;.</a:t>
            </a:r>
          </a:p>
          <a:p>
            <a:r>
              <a:rPr lang="en-US" dirty="0"/>
              <a:t>Multiple Intelligence. </a:t>
            </a:r>
            <a:r>
              <a:rPr lang="en-US" dirty="0" err="1"/>
              <a:t>N.p</a:t>
            </a:r>
            <a:r>
              <a:rPr lang="en-US" dirty="0"/>
              <a:t>., </a:t>
            </a:r>
            <a:r>
              <a:rPr lang="en-US" dirty="0" err="1"/>
              <a:t>n.d.</a:t>
            </a:r>
            <a:r>
              <a:rPr lang="en-US" dirty="0"/>
              <a:t> Web. 14 Sept. 2011. &lt;http://www.businessballs.com/howardgardnermultipleintelligences.htm&gt;.</a:t>
            </a:r>
          </a:p>
          <a:p>
            <a:endParaRPr lang="en-US" dirty="0"/>
          </a:p>
        </p:txBody>
      </p:sp>
    </p:spTree>
    <p:extLst>
      <p:ext uri="{BB962C8B-B14F-4D97-AF65-F5344CB8AC3E}">
        <p14:creationId xmlns:p14="http://schemas.microsoft.com/office/powerpoint/2010/main" val="1441512839"/>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600</Words>
  <Application>Microsoft Office PowerPoint</Application>
  <PresentationFormat>On-screen Show (4:3)</PresentationFormat>
  <Paragraphs>98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 want my children to understand the world, but not just because the world is fascinating and the human mind  is curious. I want them to understand it so that they will be positioned to make it a better place. Knowledge is not the same as morality, but we need to understand if we are and what we can do…..Ultimately, we must synthesize our understandings for ourselves. The performance of understanding that try matters are the ones we carry out as human beings in an imperfect world which we can affect for good or for ill.”   -Howard Gardner 1999: 180-181</vt:lpstr>
      <vt:lpstr>Howards Theory of Multiple Intelligences </vt:lpstr>
      <vt:lpstr>Frames of Mind : The Theory of Multiple Intelligences </vt:lpstr>
      <vt:lpstr>Applying Gardner's Theory</vt:lpstr>
      <vt:lpstr>Applying Gardner's Theory</vt:lpstr>
      <vt:lpstr>PowerPoint Presentation</vt:lpstr>
      <vt:lpstr>PowerPoint Presentation</vt:lpstr>
      <vt:lpstr>Final Summation:</vt:lpstr>
      <vt:lpstr>Bibliography</vt:lpstr>
    </vt:vector>
  </TitlesOfParts>
  <Company>Central Bucks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want my children to understand the world, but not just because the world is fascinating and the human mind  is curious. I want them to understand it so that they will be positioned to make it a better place. Knowledge is not the same as morality, but we need to understand if we are and what we can do…..Ultimately, we must synthesize our understandings for ourselves. The performance of understanding that try matters are the ones we carry out as human beings in an imperfect world which we can affect for good or for ill.”   -Howard Gardner 1999: 180-181</dc:title>
  <dc:creator>Cailyn Lyons</dc:creator>
  <cp:lastModifiedBy>HOWARD, BETH</cp:lastModifiedBy>
  <cp:revision>21</cp:revision>
  <cp:lastPrinted>2011-09-16T14:27:52Z</cp:lastPrinted>
  <dcterms:created xsi:type="dcterms:W3CDTF">2011-09-14T14:02:25Z</dcterms:created>
  <dcterms:modified xsi:type="dcterms:W3CDTF">2011-12-01T13:36:43Z</dcterms:modified>
</cp:coreProperties>
</file>